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6" r:id="rId1"/>
  </p:sldMasterIdLst>
  <p:notesMasterIdLst>
    <p:notesMasterId r:id="rId31"/>
  </p:notesMasterIdLst>
  <p:handoutMasterIdLst>
    <p:handoutMasterId r:id="rId32"/>
  </p:handoutMasterIdLst>
  <p:sldIdLst>
    <p:sldId id="256" r:id="rId2"/>
    <p:sldId id="301" r:id="rId3"/>
    <p:sldId id="303" r:id="rId4"/>
    <p:sldId id="308" r:id="rId5"/>
    <p:sldId id="257" r:id="rId6"/>
    <p:sldId id="299" r:id="rId7"/>
    <p:sldId id="288" r:id="rId8"/>
    <p:sldId id="329" r:id="rId9"/>
    <p:sldId id="325" r:id="rId10"/>
    <p:sldId id="322" r:id="rId11"/>
    <p:sldId id="320" r:id="rId12"/>
    <p:sldId id="316" r:id="rId13"/>
    <p:sldId id="319" r:id="rId14"/>
    <p:sldId id="317" r:id="rId15"/>
    <p:sldId id="326" r:id="rId16"/>
    <p:sldId id="311" r:id="rId17"/>
    <p:sldId id="318" r:id="rId18"/>
    <p:sldId id="312" r:id="rId19"/>
    <p:sldId id="328" r:id="rId20"/>
    <p:sldId id="327" r:id="rId21"/>
    <p:sldId id="314" r:id="rId22"/>
    <p:sldId id="330" r:id="rId23"/>
    <p:sldId id="331" r:id="rId24"/>
    <p:sldId id="332" r:id="rId25"/>
    <p:sldId id="333" r:id="rId26"/>
    <p:sldId id="334" r:id="rId27"/>
    <p:sldId id="335" r:id="rId28"/>
    <p:sldId id="285" r:id="rId29"/>
    <p:sldId id="287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2" autoAdjust="0"/>
    <p:restoredTop sz="94660"/>
  </p:normalViewPr>
  <p:slideViewPr>
    <p:cSldViewPr>
      <p:cViewPr>
        <p:scale>
          <a:sx n="66" d="100"/>
          <a:sy n="66" d="100"/>
        </p:scale>
        <p:origin x="1500" y="-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DE42BB-5ABB-D977-CA7C-8C0793F18C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2013F4-B87A-15AA-ED71-CA574D31F5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AABEC88-39B4-40E3-954D-F13693F2E10A}" type="datetimeFigureOut">
              <a:rPr lang="en-US"/>
              <a:pPr>
                <a:defRPr/>
              </a:pPr>
              <a:t>3/4/2024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85F3DB-C8C6-5249-1CBC-E34B9928C9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C141E-FD1D-1541-1B8F-B71DA0AB26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FBF6F52-6F8F-43F1-98AC-1D907AC71F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B16F3D-7E2C-6B0D-C57E-34382B773F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7FEBE-9CA2-B637-E953-CD73713DC6A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F3CC6D4-FE74-42B5-880C-CE1E296DB74B}" type="datetimeFigureOut">
              <a:rPr lang="en-GB"/>
              <a:pPr>
                <a:defRPr/>
              </a:pPr>
              <a:t>04/03/2024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2DDDA1C-BC65-E665-2393-068C60EF0E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FBC47AF-8CAC-740C-F881-9F7583D5D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41E09-0854-F55B-670A-0C7BA20CD0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FCB6A5-E230-0E7B-325C-D3E851C79F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FC9C4AD4-C199-4BFC-9ED6-8333E9A4B41D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50234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A6A8-36B3-F928-724E-FB76CA93EA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FACA9-8551-0591-84C5-3A8E355E9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880C5-403D-6CA2-10AC-57821250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30E46-C350-60C5-0EF0-706779EEA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604BF-FAF9-2926-5554-B30B20F8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497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487F-7425-93AF-51E6-2AA9B039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E670E1-1291-D2F5-00CD-BFF6A3DFC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2450C-4C0A-0C23-EFCD-E085C33A4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9C213-729C-E3C4-D1B3-111910B1F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368BC-A69D-2E9D-B94B-C496DC7C5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68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EC90F4-BEEE-CB07-0921-8EC9DD9B4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27FDA2-6DF7-49AD-330C-7A46EF786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06C23-AF65-514D-816D-9F94A5905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2B018-E687-DFD9-C160-3EAA8C578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C7C7A-9851-BCA3-C761-0BE563E47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24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B32A-F90E-7897-F610-94B25A428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25DA0-F106-F9FC-92E0-4CFF81762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70282-134F-CE57-062F-7E9743002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891E-E941-E241-D196-AF46A07D2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CFA0B-CE40-10AE-4FD5-3EF81C23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57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D955C-AA7B-633F-51A6-7CA5F296F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99569-EC7B-079A-A68E-C8D6BFAC6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2A08C-D92A-56C8-B3CF-226A5AEEE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40C6E-C108-315C-3C53-332E0707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C5A5D-5304-38A4-1BB4-649B21125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2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166F2-CAA6-A033-DD6C-7E50794A2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9D757-BE76-847E-EB07-B901E3C5D0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B527F-22A8-F789-EE03-8E129F8EC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77C05-0946-93B2-078A-D1CA9566F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B93A1-07BB-7CAE-D6E5-24C4EB4A5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A82E5-2849-381E-937E-B4099BF33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09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18BF-01B6-B54E-3695-56831AC83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6795AC-AC3C-8019-E7D9-98235A16C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474DCC-D3C3-09E9-58FB-C810245E3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23157E-9BBC-53B0-378F-62FE57118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0D244E-E8AA-EAF3-AB07-A27457F32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6978D6-10B0-D630-691A-4B432C677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949E5D-112D-E05A-4939-F9D23B365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7386EB-8E7C-1E05-DDA4-221C7BEB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886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162BA-2BA4-10B6-2A32-0E60CC38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76654D-AB5A-73F4-CEA1-2E257C278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623C7-2393-E63E-4592-2F56F20F8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A88C4-E562-A3BF-FBCE-D887C664B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74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65F3D6-6712-14EE-5127-566EA7B54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7ED057-B3E8-CAD9-FBE8-E31E89BE4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7C00C-09D9-83FA-5F45-646CA3C1C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361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4192A-1E41-F6AE-0C5C-FC4C79B21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9283D-98CE-9186-20EB-174B8A71B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8B57FC-08EF-A78B-EC65-5CD8DAD75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A53E6-EA93-0445-C851-8A2416174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93AE0-1CE3-2DF7-0F59-B49431835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06B93-2A1E-41D0-E49E-25E28DA05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76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F9826-A1C9-3064-8C98-62ECEFE67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2D0C24-2211-D437-2FD8-3E6A94BB40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186EDA-DA5D-D40D-087B-AB173B9C9B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C2ED8-73FB-124E-1ECE-FD65B27E8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472ED-8AAD-6274-1C2B-995ACE0EF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120E9-D6AA-47B1-9271-1BDC73C4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488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0963EB-5157-8953-8CA7-16CF4D2B4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9DD7F-81E1-99EB-8EF0-843E1F8D8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025CA-C77E-0B59-20AF-075A736D3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3ACE6-036B-6A5A-EF6E-132C0CD0F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335B4-8FA3-92DC-E9D3-2B44F0864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56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B3E592DD-8922-3AC8-E5FD-5868EE764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937" y="214313"/>
            <a:ext cx="7772400" cy="5664200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br>
              <a:rPr lang="en-US" altLang="en-US" sz="2000" b="1" dirty="0"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br>
              <a:rPr lang="en-US" altLang="en-US" sz="1800" b="1" dirty="0"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br>
              <a:rPr lang="en-US" altLang="en-US" sz="2400" b="1" dirty="0"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r>
              <a:rPr lang="en-US" altLang="en-US" sz="2000" b="1" dirty="0">
                <a:latin typeface="Times New Roman" panose="02020603050405020304" pitchFamily="18" charset="0"/>
                <a:ea typeface="MS Mincho" panose="02020609040205080304" pitchFamily="49" charset="-128"/>
              </a:rPr>
              <a:t>Delivered By:</a:t>
            </a:r>
            <a:br>
              <a:rPr lang="en-US" altLang="en-US" sz="2400" b="1" dirty="0"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br>
              <a:rPr lang="en-US" altLang="en-US" sz="2000" b="1" dirty="0"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r>
              <a:rPr lang="en-IN" altLang="en-US" sz="2000" b="1" dirty="0">
                <a:latin typeface="Times New Roman" panose="02020603050405020304" pitchFamily="18" charset="0"/>
                <a:ea typeface="MS Mincho" panose="02020609040205080304" pitchFamily="49" charset="-128"/>
              </a:rPr>
              <a:t>Group A-6</a:t>
            </a:r>
            <a:br>
              <a:rPr lang="en-US" altLang="en-US" sz="1800" b="1" dirty="0"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r>
              <a:rPr lang="en-US" altLang="en-US" sz="1800" b="1" dirty="0">
                <a:latin typeface="Times New Roman" panose="02020603050405020304" pitchFamily="18" charset="0"/>
                <a:ea typeface="MS Mincho" panose="02020609040205080304" pitchFamily="49" charset="-128"/>
              </a:rPr>
              <a:t>7</a:t>
            </a:r>
            <a:r>
              <a:rPr lang="en-US" altLang="en-US" sz="1800" b="1" baseline="30000" dirty="0">
                <a:latin typeface="Times New Roman" panose="02020603050405020304" pitchFamily="18" charset="0"/>
                <a:ea typeface="MS Mincho" panose="02020609040205080304" pitchFamily="49" charset="-128"/>
              </a:rPr>
              <a:t>th</a:t>
            </a:r>
            <a:r>
              <a:rPr lang="en-US" altLang="en-US" sz="1800" b="1" dirty="0">
                <a:latin typeface="Times New Roman" panose="02020603050405020304" pitchFamily="18" charset="0"/>
                <a:ea typeface="MS Mincho" panose="02020609040205080304" pitchFamily="49" charset="-128"/>
              </a:rPr>
              <a:t> Sem CE(A)</a:t>
            </a:r>
            <a:br>
              <a:rPr lang="en-US" altLang="en-US" sz="1800" b="1" dirty="0"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br>
              <a:rPr lang="en-US" altLang="en-US" sz="1800" b="1" dirty="0"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r>
              <a:rPr lang="en-US" altLang="en-US" sz="1800" b="1" dirty="0">
                <a:latin typeface="Times New Roman" panose="02020603050405020304" pitchFamily="18" charset="0"/>
                <a:ea typeface="MS Mincho" panose="02020609040205080304" pitchFamily="49" charset="-128"/>
              </a:rPr>
              <a:t>Under Guidance of: </a:t>
            </a:r>
            <a:br>
              <a:rPr lang="en-US" altLang="en-US" sz="1800" b="1" dirty="0"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r>
              <a:rPr lang="en-IN" altLang="en-US" sz="1800" b="1" dirty="0">
                <a:latin typeface="Times New Roman" panose="02020603050405020304" pitchFamily="18" charset="0"/>
                <a:ea typeface="MS Mincho" panose="02020609040205080304" pitchFamily="49" charset="-128"/>
              </a:rPr>
              <a:t>Prof. H. S. </a:t>
            </a:r>
            <a:r>
              <a:rPr lang="en-IN" altLang="en-US" sz="1800" b="1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Belsare</a:t>
            </a:r>
            <a:br>
              <a:rPr lang="en-US" altLang="en-US" sz="1800" b="1" dirty="0"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r>
              <a:rPr lang="en-US" altLang="en-US" sz="1800" b="1" dirty="0">
                <a:latin typeface="Times New Roman" panose="02020603050405020304" pitchFamily="18" charset="0"/>
                <a:ea typeface="MS Mincho" panose="02020609040205080304" pitchFamily="49" charset="-128"/>
              </a:rPr>
              <a:t> Assistant Professor</a:t>
            </a:r>
            <a:br>
              <a:rPr lang="en-US" altLang="en-US" sz="1800" b="1" dirty="0"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br>
              <a:rPr lang="en-US" altLang="en-US" sz="1800" b="1" dirty="0"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br>
              <a:rPr lang="en-US" altLang="en-US" sz="1800" b="1" dirty="0"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r>
              <a:rPr lang="en-US" altLang="en-US" sz="1800" b="1" dirty="0">
                <a:latin typeface="Times New Roman" panose="02020603050405020304" pitchFamily="18" charset="0"/>
                <a:ea typeface="MS Mincho" panose="02020609040205080304" pitchFamily="49" charset="-128"/>
              </a:rPr>
              <a:t>Department of Computer Engineering </a:t>
            </a:r>
            <a:br>
              <a:rPr lang="en-US" altLang="en-US" sz="1800" b="1" dirty="0"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r>
              <a:rPr lang="en-US" altLang="en-US" sz="1800" b="1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Bapurao</a:t>
            </a:r>
            <a:r>
              <a:rPr lang="en-US" altLang="en-US" sz="1800" b="1" dirty="0">
                <a:latin typeface="Times New Roman" panose="02020603050405020304" pitchFamily="18" charset="0"/>
                <a:ea typeface="MS Mincho" panose="02020609040205080304" pitchFamily="49" charset="-128"/>
              </a:rPr>
              <a:t> Deshmukh College of Engineering, Sewagram</a:t>
            </a:r>
            <a:br>
              <a:rPr lang="en-US" altLang="en-US" sz="1800" b="1" dirty="0"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r>
              <a:rPr lang="en-US" altLang="en-US" sz="1800" b="1" dirty="0">
                <a:latin typeface="Times New Roman" panose="02020603050405020304" pitchFamily="18" charset="0"/>
                <a:ea typeface="MS Mincho" panose="02020609040205080304" pitchFamily="49" charset="-128"/>
              </a:rPr>
              <a:t>Academic Year : 2023-24</a:t>
            </a:r>
            <a:br>
              <a:rPr lang="en-US" altLang="en-US" sz="1800" b="1" dirty="0"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br>
              <a:rPr lang="en-US" altLang="en-US" sz="1600" dirty="0">
                <a:latin typeface="Times New Roman" panose="02020603050405020304" pitchFamily="18" charset="0"/>
                <a:ea typeface="MS Mincho" panose="02020609040205080304" pitchFamily="49" charset="-128"/>
              </a:rPr>
            </a:br>
            <a:endParaRPr lang="en-US" altLang="en-US" sz="1600" dirty="0"/>
          </a:p>
        </p:txBody>
      </p:sp>
      <p:sp>
        <p:nvSpPr>
          <p:cNvPr id="4099" name="TextBox 3">
            <a:extLst>
              <a:ext uri="{FF2B5EF4-FFF2-40B4-BE49-F238E27FC236}">
                <a16:creationId xmlns:a16="http://schemas.microsoft.com/office/drawing/2014/main" id="{83EEEB32-A492-5E02-EF81-C869FB10B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214313"/>
            <a:ext cx="80724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b="1">
                <a:latin typeface="Times New Roman" panose="02020603050405020304" pitchFamily="18" charset="0"/>
                <a:ea typeface="MS Mincho" panose="02020609040205080304" pitchFamily="49" charset="-128"/>
              </a:rPr>
              <a:t>Project </a:t>
            </a:r>
            <a:r>
              <a:rPr lang="en-IN" altLang="en-US" sz="3600" b="1">
                <a:latin typeface="Times New Roman" panose="02020603050405020304" pitchFamily="18" charset="0"/>
                <a:ea typeface="MS Mincho" panose="02020609040205080304" pitchFamily="49" charset="-128"/>
              </a:rPr>
              <a:t>Phase </a:t>
            </a:r>
            <a:r>
              <a:rPr lang="en-US" altLang="en-US" sz="3600" b="1">
                <a:latin typeface="Times New Roman" panose="02020603050405020304" pitchFamily="18" charset="0"/>
                <a:ea typeface="MS Mincho" panose="02020609040205080304" pitchFamily="49" charset="-128"/>
              </a:rPr>
              <a:t>-1</a:t>
            </a:r>
            <a:endParaRPr lang="en-US" altLang="en-US" sz="3600">
              <a:latin typeface="Calibri" panose="020F0502020204030204" pitchFamily="34" charset="0"/>
            </a:endParaRPr>
          </a:p>
        </p:txBody>
      </p:sp>
      <p:sp>
        <p:nvSpPr>
          <p:cNvPr id="4100" name="AutoShape 8" descr="Image result for bapurao deshmukh college of engineering wardha logo">
            <a:extLst>
              <a:ext uri="{FF2B5EF4-FFF2-40B4-BE49-F238E27FC236}">
                <a16:creationId xmlns:a16="http://schemas.microsoft.com/office/drawing/2014/main" id="{EF4E011F-8AEE-FAF9-C7AD-6DD57BCA70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446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1" name="AutoShape 10" descr="Image result for bapurao deshmukh college of engineering wardha logo">
            <a:extLst>
              <a:ext uri="{FF2B5EF4-FFF2-40B4-BE49-F238E27FC236}">
                <a16:creationId xmlns:a16="http://schemas.microsoft.com/office/drawing/2014/main" id="{C4C68601-67DC-91FE-598A-E32D88A5A4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446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2" name="AutoShape 12" descr="Image result for bapurao deshmukh college of engineering wardha logo">
            <a:extLst>
              <a:ext uri="{FF2B5EF4-FFF2-40B4-BE49-F238E27FC236}">
                <a16:creationId xmlns:a16="http://schemas.microsoft.com/office/drawing/2014/main" id="{25F3F1A8-181A-8D35-D78C-7C73F127CF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446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4103" name="Picture 13">
            <a:extLst>
              <a:ext uri="{FF2B5EF4-FFF2-40B4-BE49-F238E27FC236}">
                <a16:creationId xmlns:a16="http://schemas.microsoft.com/office/drawing/2014/main" id="{D9267DBF-1D97-0338-E605-E9F95D0AF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14313"/>
            <a:ext cx="1071562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15">
            <a:extLst>
              <a:ext uri="{FF2B5EF4-FFF2-40B4-BE49-F238E27FC236}">
                <a16:creationId xmlns:a16="http://schemas.microsoft.com/office/drawing/2014/main" id="{8501D6DB-FB38-B4DD-4EE6-B4E29A9DB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643563"/>
            <a:ext cx="8715375" cy="121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CD86C5E-0A42-7386-00D6-555495C3832D}"/>
              </a:ext>
            </a:extLst>
          </p:cNvPr>
          <p:cNvSpPr txBox="1">
            <a:spLocks/>
          </p:cNvSpPr>
          <p:nvPr/>
        </p:nvSpPr>
        <p:spPr bwMode="auto">
          <a:xfrm>
            <a:off x="0" y="1284288"/>
            <a:ext cx="9144000" cy="57730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Enhanced Free VPN Service with Advanced Security and Performance  Features</a:t>
            </a:r>
            <a:endParaRPr lang="en-US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endParaRPr lang="en-US" sz="2000" dirty="0">
              <a:solidFill>
                <a:schemeClr val="bg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F07C6-0EA4-F2A8-3CB6-0683DF6BF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E7F29D36-379D-AEDD-DFF2-375F0BEED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36625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en-US" sz="3600" dirty="0"/>
              <a:t>  Location Controller</a:t>
            </a: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2BE9F24D-F377-964F-8C2C-BE33D69DF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35" y="1413063"/>
            <a:ext cx="74009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 sz="3200" dirty="0">
              <a:latin typeface="Calibri" panose="020F0502020204030204" pitchFamily="34" charset="0"/>
            </a:endParaRPr>
          </a:p>
          <a:p>
            <a:pPr eaLnBrk="1" hangingPunct="1"/>
            <a:endParaRPr lang="en-US" altLang="en-US" sz="3200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E0783-330E-6AFB-B3FD-21FAB044D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44566"/>
            <a:ext cx="4415616" cy="2232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CFD63D-595D-E76F-AD5A-208CE96B3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03" y="3429000"/>
            <a:ext cx="7734698" cy="314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69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4681C-904C-CE1E-4E3D-238012C09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BBDB45ED-DFF9-482B-1B62-76EBCAEA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36625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en-US" sz="3600" dirty="0"/>
              <a:t>   Lottie Animations</a:t>
            </a: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EC6502E0-CA11-C50D-C950-E48D11B15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35" y="1413063"/>
            <a:ext cx="74009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 sz="3200" dirty="0">
              <a:latin typeface="Calibri" panose="020F0502020204030204" pitchFamily="34" charset="0"/>
            </a:endParaRPr>
          </a:p>
          <a:p>
            <a:pPr eaLnBrk="1" hangingPunct="1"/>
            <a:endParaRPr lang="en-US" altLang="en-US" sz="3200" dirty="0"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DAA38-F8D6-66D5-325A-537A7DAB5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73" y="1132151"/>
            <a:ext cx="8732607" cy="2989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0C21F0-6CC4-FB1A-650A-251684AA5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433984"/>
            <a:ext cx="2381465" cy="1692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FEA764-083F-9F06-0C69-0F2AF7E34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4317055"/>
            <a:ext cx="5652120" cy="236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51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5238F-7632-5D49-75ED-782B01185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5EEAE207-A0A7-770A-9846-5D8A5CB6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36625"/>
          </a:xfrm>
          <a:solidFill>
            <a:srgbClr val="FFFF00"/>
          </a:solidFill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  </a:t>
            </a:r>
            <a:r>
              <a:rPr lang="en-US" altLang="en-US" sz="3600" dirty="0" err="1"/>
              <a:t>Api.dart</a:t>
            </a:r>
            <a:endParaRPr lang="en-US" altLang="en-US" sz="3600" dirty="0"/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A52A3D65-DF97-2BF7-55DC-2D8DC2E36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35" y="1413063"/>
            <a:ext cx="74009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 sz="3200" dirty="0">
              <a:latin typeface="Calibri" panose="020F0502020204030204" pitchFamily="34" charset="0"/>
            </a:endParaRPr>
          </a:p>
          <a:p>
            <a:pPr eaLnBrk="1" hangingPunct="1"/>
            <a:endParaRPr lang="en-US" altLang="en-US" sz="3200" dirty="0"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263C99-8C94-9781-43BC-769E4568A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068514"/>
            <a:ext cx="1517605" cy="489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1A035E-44AD-0910-B907-189314C1C3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11"/>
          <a:stretch/>
        </p:blipFill>
        <p:spPr>
          <a:xfrm>
            <a:off x="3131840" y="1052736"/>
            <a:ext cx="5760640" cy="5256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CCEA4C-AB09-E191-9651-F6821C86F8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3"/>
          <a:stretch/>
        </p:blipFill>
        <p:spPr>
          <a:xfrm>
            <a:off x="174440" y="1645784"/>
            <a:ext cx="2898436" cy="12174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AACA90-2049-1844-F79B-56E1D76BE0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943958"/>
            <a:ext cx="2762392" cy="38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6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59B05-5DE0-2753-2F7B-358E7BC22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D19EBBAD-A254-367C-2245-1C033FBA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36625"/>
          </a:xfrm>
          <a:solidFill>
            <a:srgbClr val="FFFF00"/>
          </a:solidFill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   Converting csv to </a:t>
            </a:r>
            <a:r>
              <a:rPr lang="en-US" altLang="en-US" sz="3600" dirty="0" err="1"/>
              <a:t>json</a:t>
            </a:r>
            <a:r>
              <a:rPr lang="en-US" altLang="en-US" sz="3600" dirty="0"/>
              <a:t> file</a:t>
            </a: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478D61A9-AA7F-0937-C435-A58BF58FF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35" y="1413063"/>
            <a:ext cx="74009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 sz="3200" dirty="0">
              <a:latin typeface="Calibri" panose="020F0502020204030204" pitchFamily="34" charset="0"/>
            </a:endParaRPr>
          </a:p>
          <a:p>
            <a:pPr eaLnBrk="1" hangingPunct="1"/>
            <a:endParaRPr lang="en-US" altLang="en-US" sz="3200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02C890-CDBA-DD20-C0C6-11B7C3426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22709"/>
            <a:ext cx="3291820" cy="3096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4386B9-2298-0184-6F8F-B28C17692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03" y="1122709"/>
            <a:ext cx="4331910" cy="34805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0DFD33-C5F8-BF8E-FB6C-0405EAB3D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22" y="4440149"/>
            <a:ext cx="3193701" cy="1751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82E4B9-9335-B4A9-68A7-2D11D3CBE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312" y="4440149"/>
            <a:ext cx="5061283" cy="233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17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60225-13F6-6A27-BF08-90737888C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07D4E418-DB89-633F-097B-C1A8DD813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36625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en-US" sz="3600" dirty="0"/>
              <a:t>  Timer</a:t>
            </a: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24902BE4-64B0-BA1A-8C5F-32D9EB9C1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35" y="1413063"/>
            <a:ext cx="74009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 sz="3200" dirty="0">
              <a:latin typeface="Calibri" panose="020F0502020204030204" pitchFamily="34" charset="0"/>
            </a:endParaRPr>
          </a:p>
          <a:p>
            <a:pPr eaLnBrk="1" hangingPunct="1"/>
            <a:endParaRPr lang="en-US" altLang="en-US" sz="3200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C02687-EDEE-B7CB-33E4-3BBEECCC9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085537"/>
            <a:ext cx="4715947" cy="2664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13ACB6-4BCF-8922-3412-6FE3759CF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68" y="3971341"/>
            <a:ext cx="6041236" cy="255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23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7DFA1-8D32-FBC6-4DA4-407683E9B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52FFE29F-4AEC-42BA-A1A2-56F35CA6A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36625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en-US" sz="3600" dirty="0"/>
              <a:t>   Hive Database(For cache storage)</a:t>
            </a: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F00F3640-F46D-7C3F-BF14-F4F5842D8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35" y="1413063"/>
            <a:ext cx="74009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 sz="3200" dirty="0">
              <a:latin typeface="Calibri" panose="020F0502020204030204" pitchFamily="34" charset="0"/>
            </a:endParaRPr>
          </a:p>
          <a:p>
            <a:pPr eaLnBrk="1" hangingPunct="1"/>
            <a:endParaRPr lang="en-US" altLang="en-US" sz="3200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9F9555-760E-9C86-3FB6-2616D03DB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9942"/>
            <a:ext cx="1872208" cy="561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3437B0-AF90-3C36-5B1C-B19C52DF4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213027"/>
            <a:ext cx="5040560" cy="4668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499F29-5F74-9F80-719F-D869B426E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910497"/>
            <a:ext cx="2197213" cy="457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48BF4A-8F67-4EEA-66BD-39EE3179B6F3}"/>
              </a:ext>
            </a:extLst>
          </p:cNvPr>
          <p:cNvSpPr txBox="1"/>
          <p:nvPr/>
        </p:nvSpPr>
        <p:spPr>
          <a:xfrm>
            <a:off x="497833" y="3429000"/>
            <a:ext cx="2197213" cy="367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Called in </a:t>
            </a:r>
            <a:r>
              <a:rPr lang="en-IN" dirty="0" err="1"/>
              <a:t>main.dart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1264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A0D4E625-6429-862B-2482-542F3A72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36625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en-US" sz="3600" dirty="0"/>
              <a:t>   Home Screen</a:t>
            </a: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5F8D4DC9-B424-382E-0762-EC4639F36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35" y="1413063"/>
            <a:ext cx="74009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 sz="3200" dirty="0">
              <a:latin typeface="Calibri" panose="020F0502020204030204" pitchFamily="34" charset="0"/>
            </a:endParaRPr>
          </a:p>
          <a:p>
            <a:pPr eaLnBrk="1" hangingPunct="1"/>
            <a:endParaRPr lang="en-US" altLang="en-US" sz="3200" dirty="0"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570F0-7136-8184-0C63-FC6CD89AF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00"/>
          <a:stretch/>
        </p:blipFill>
        <p:spPr>
          <a:xfrm>
            <a:off x="71500" y="1293249"/>
            <a:ext cx="4392488" cy="4559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D5D9D1-9DB3-F8D1-E73D-02B85BB4F4DF}"/>
              </a:ext>
            </a:extLst>
          </p:cNvPr>
          <p:cNvSpPr txBox="1"/>
          <p:nvPr/>
        </p:nvSpPr>
        <p:spPr>
          <a:xfrm>
            <a:off x="2267744" y="357301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VPN Button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7C5BC3-9EEE-FB3F-23EE-F8E6FCE26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839" y="1306129"/>
            <a:ext cx="3721291" cy="1797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C51FB4-869D-ADF3-3497-D28FD7A77E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94"/>
          <a:stretch/>
        </p:blipFill>
        <p:spPr>
          <a:xfrm>
            <a:off x="4583608" y="3355416"/>
            <a:ext cx="4392488" cy="27877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0A52E9-59E8-5049-B253-84CA43150D33}"/>
              </a:ext>
            </a:extLst>
          </p:cNvPr>
          <p:cNvSpPr txBox="1"/>
          <p:nvPr/>
        </p:nvSpPr>
        <p:spPr>
          <a:xfrm>
            <a:off x="7596592" y="229195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State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20A983-9FE5-4011-0654-751594B0D8A0}"/>
              </a:ext>
            </a:extLst>
          </p:cNvPr>
          <p:cNvSpPr txBox="1"/>
          <p:nvPr/>
        </p:nvSpPr>
        <p:spPr>
          <a:xfrm>
            <a:off x="6084168" y="522920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Location Navigator</a:t>
            </a:r>
          </a:p>
        </p:txBody>
      </p:sp>
    </p:spTree>
    <p:extLst>
      <p:ext uri="{BB962C8B-B14F-4D97-AF65-F5344CB8AC3E}">
        <p14:creationId xmlns:p14="http://schemas.microsoft.com/office/powerpoint/2010/main" val="24508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52AB6-08A3-6B03-7358-32BCEA4F6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DA530F3A-6249-8877-0A0F-D2966AC3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36625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en-US" sz="3600" dirty="0"/>
              <a:t>  Home Screen-2</a:t>
            </a: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A36D6C52-5BB8-21A2-02F3-DE8822BB6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35" y="1413063"/>
            <a:ext cx="74009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 sz="3200" dirty="0">
              <a:latin typeface="Calibri" panose="020F0502020204030204" pitchFamily="34" charset="0"/>
            </a:endParaRPr>
          </a:p>
          <a:p>
            <a:pPr eaLnBrk="1" hangingPunct="1"/>
            <a:endParaRPr lang="en-US" altLang="en-US" sz="3200" dirty="0"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0C513-23C8-4A25-8357-D8EAF7097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166238"/>
            <a:ext cx="3312369" cy="19931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532687-D900-6ABB-4B89-84F1F7F3C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389" y="1166238"/>
            <a:ext cx="5022092" cy="365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15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1">
            <a:extLst>
              <a:ext uri="{FF2B5EF4-FFF2-40B4-BE49-F238E27FC236}">
                <a16:creationId xmlns:a16="http://schemas.microsoft.com/office/drawing/2014/main" id="{5F8D4DC9-B424-382E-0762-EC4639F36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35" y="1413063"/>
            <a:ext cx="74009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 sz="3200" dirty="0">
              <a:latin typeface="Calibri" panose="020F0502020204030204" pitchFamily="34" charset="0"/>
            </a:endParaRPr>
          </a:p>
          <a:p>
            <a:pPr eaLnBrk="1" hangingPunct="1"/>
            <a:endParaRPr lang="en-US" altLang="en-US" sz="3200" dirty="0">
              <a:latin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77AAB-D08C-ED2D-BE67-186ECF955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11453"/>
            <a:ext cx="5544616" cy="6032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89FE50-91FA-6D43-7B54-CF547166DC22}"/>
              </a:ext>
            </a:extLst>
          </p:cNvPr>
          <p:cNvCxnSpPr>
            <a:cxnSpLocks/>
          </p:cNvCxnSpPr>
          <p:nvPr/>
        </p:nvCxnSpPr>
        <p:spPr>
          <a:xfrm>
            <a:off x="5940152" y="1346647"/>
            <a:ext cx="288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8C9A59A-2D41-60DC-47F6-113F6B0E81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5" t="64759" r="50000" b="17329"/>
          <a:stretch/>
        </p:blipFill>
        <p:spPr>
          <a:xfrm>
            <a:off x="6228184" y="1201226"/>
            <a:ext cx="2520280" cy="357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6962B2-9868-6AC7-552D-E00FA082BA5F}"/>
              </a:ext>
            </a:extLst>
          </p:cNvPr>
          <p:cNvSpPr txBox="1"/>
          <p:nvPr/>
        </p:nvSpPr>
        <p:spPr>
          <a:xfrm>
            <a:off x="405098" y="2012203"/>
            <a:ext cx="675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controller can be used in different positions in the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2F86B-377D-3146-4181-BB822A1FF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39" y="2446955"/>
            <a:ext cx="4655862" cy="533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69035A-11AD-CB12-C272-8CB202B25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088311"/>
            <a:ext cx="4655862" cy="563034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A0D4E625-6429-862B-2482-542F3A7281AF}"/>
              </a:ext>
            </a:extLst>
          </p:cNvPr>
          <p:cNvSpPr txBox="1">
            <a:spLocks/>
          </p:cNvSpPr>
          <p:nvPr/>
        </p:nvSpPr>
        <p:spPr>
          <a:xfrm>
            <a:off x="0" y="-34874"/>
            <a:ext cx="9144000" cy="93662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/>
              <a:t>  Getx usage:</a:t>
            </a:r>
            <a:endParaRPr lang="en-US" altLang="en-US" sz="36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12D73706-3878-6E2B-52B3-10247BBB2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" y="3785383"/>
            <a:ext cx="9174163" cy="723737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en-US" sz="3600" dirty="0"/>
              <a:t>  Light Theme/Dark Theme: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610915-4D50-1FB5-2158-2868678B2F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73" y="4663847"/>
            <a:ext cx="5683542" cy="7810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F18FE9-5C24-423C-A1E8-043FBF94E4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40" y="5668681"/>
            <a:ext cx="4235668" cy="4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99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79D23-FBB1-C355-9BD0-EF2E326A6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090EE40C-AFA3-96AC-732C-35CAF19E5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36625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en-US" sz="3600" dirty="0"/>
              <a:t>   Network Card/ </a:t>
            </a:r>
            <a:r>
              <a:rPr lang="en-US" altLang="en-US" sz="3600" dirty="0" err="1"/>
              <a:t>ip</a:t>
            </a:r>
            <a:r>
              <a:rPr lang="en-US" altLang="en-US" sz="3600" dirty="0"/>
              <a:t> </a:t>
            </a:r>
            <a:r>
              <a:rPr lang="en-US" altLang="en-US" sz="3600" dirty="0" err="1"/>
              <a:t>details.dart</a:t>
            </a:r>
            <a:endParaRPr lang="en-US" altLang="en-US" sz="3600" dirty="0"/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B351EACB-6961-0A97-5C6B-A2A5FB4E5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35" y="1413063"/>
            <a:ext cx="74009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 sz="3200" dirty="0">
              <a:latin typeface="Calibri" panose="020F0502020204030204" pitchFamily="34" charset="0"/>
            </a:endParaRPr>
          </a:p>
          <a:p>
            <a:pPr eaLnBrk="1" hangingPunct="1"/>
            <a:endParaRPr lang="en-US" altLang="en-US" sz="3200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EF0FD9-D341-D1C8-1971-F74A63A2E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29000"/>
            <a:ext cx="2332381" cy="3046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C18B76-F7AE-63AD-7438-4103B26C2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218" y="3429000"/>
            <a:ext cx="4938451" cy="2917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5CC46B-5075-4DE1-86B1-3D95E4057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75230"/>
            <a:ext cx="4938450" cy="20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17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1">
            <a:extLst>
              <a:ext uri="{FF2B5EF4-FFF2-40B4-BE49-F238E27FC236}">
                <a16:creationId xmlns:a16="http://schemas.microsoft.com/office/drawing/2014/main" id="{3B8301A8-7E84-0AFF-4A09-CB9C9B286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FFFF00"/>
          </a:solidFill>
        </p:spPr>
        <p:txBody>
          <a:bodyPr/>
          <a:lstStyle/>
          <a:p>
            <a:pPr algn="l" eaLnBrk="1" hangingPunct="1"/>
            <a:r>
              <a:rPr lang="en-US" altLang="en-US" sz="3600" dirty="0"/>
              <a:t>   Contents</a:t>
            </a:r>
          </a:p>
        </p:txBody>
      </p:sp>
      <p:sp>
        <p:nvSpPr>
          <p:cNvPr id="5122" name="Content Placeholder 2">
            <a:extLst>
              <a:ext uri="{FF2B5EF4-FFF2-40B4-BE49-F238E27FC236}">
                <a16:creationId xmlns:a16="http://schemas.microsoft.com/office/drawing/2014/main" id="{B2B110E0-3DF9-68C9-20FB-1D61563A8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436" y="1730375"/>
            <a:ext cx="7886700" cy="4351338"/>
          </a:xfrm>
        </p:spPr>
        <p:txBody>
          <a:bodyPr/>
          <a:lstStyle/>
          <a:p>
            <a:pPr eaLnBrk="1" hangingPunct="1"/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eaLnBrk="1" hangingPunct="1"/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</a:p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</a:t>
            </a:r>
          </a:p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 eaLnBrk="1" hangingPunct="1"/>
            <a:endParaRPr lang="en-I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6F98D-AE73-8D12-94B4-DEC21849E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CEC1C923-7203-1DA2-877B-2D7135590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36625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en-US" sz="3600" dirty="0"/>
              <a:t>   Network Test Screen </a:t>
            </a: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1F310208-B947-B988-5B55-DE30B3C6B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35" y="1413063"/>
            <a:ext cx="74009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 sz="3200" dirty="0">
              <a:latin typeface="Calibri" panose="020F0502020204030204" pitchFamily="34" charset="0"/>
            </a:endParaRPr>
          </a:p>
          <a:p>
            <a:pPr eaLnBrk="1" hangingPunct="1"/>
            <a:endParaRPr lang="en-US" altLang="en-US" sz="3200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894658-CFBD-56F8-889E-0C04A5E4E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88181"/>
            <a:ext cx="3975304" cy="2597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CA958A-4561-E6E2-DBCD-7B096BD16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85" y="1188181"/>
            <a:ext cx="4858000" cy="3587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4799D0-6825-0F87-5AFB-71947D6D09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70"/>
          <a:stretch/>
        </p:blipFill>
        <p:spPr>
          <a:xfrm>
            <a:off x="158875" y="5000997"/>
            <a:ext cx="4870700" cy="147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97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A0D4E625-6429-862B-2482-542F3A72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36625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en-US" sz="3600" dirty="0"/>
              <a:t>   Splash Screen</a:t>
            </a: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5F8D4DC9-B424-382E-0762-EC4639F36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35" y="1413063"/>
            <a:ext cx="74009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 sz="3200" dirty="0">
              <a:latin typeface="Calibri" panose="020F0502020204030204" pitchFamily="34" charset="0"/>
            </a:endParaRPr>
          </a:p>
          <a:p>
            <a:pPr eaLnBrk="1" hangingPunct="1"/>
            <a:endParaRPr lang="en-US" altLang="en-US" sz="3200" dirty="0">
              <a:latin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8EA969-13A3-E710-D68E-337E1B9FE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96752"/>
            <a:ext cx="4464496" cy="1481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143E09-E12F-A61A-E602-E459DD99C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766345"/>
            <a:ext cx="5212735" cy="38314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A04149-04C6-A6C4-8A47-B504E802C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325463"/>
            <a:ext cx="4065582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04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905E8-3809-0896-B92D-92300B504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6739269C-B724-FDAF-3CC2-EEDF54626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36625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en-US" sz="3600" dirty="0"/>
              <a:t>   Result</a:t>
            </a: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5EFC244F-E84C-CE17-DA84-31FD7F18B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35" y="1413063"/>
            <a:ext cx="74009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 sz="3200" dirty="0">
              <a:latin typeface="Calibri" panose="020F0502020204030204" pitchFamily="34" charset="0"/>
            </a:endParaRPr>
          </a:p>
          <a:p>
            <a:pPr eaLnBrk="1" hangingPunct="1"/>
            <a:endParaRPr lang="en-US" altLang="en-US" sz="3200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87B43C-688E-62C7-C065-2DA5C4389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52736"/>
            <a:ext cx="2248016" cy="4991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77A145-1F47-1DC8-5A7F-F3C639182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290" y="1071787"/>
            <a:ext cx="2260716" cy="4972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BA4A08-0DFF-0A61-C321-E298C8B5A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071787"/>
            <a:ext cx="2248016" cy="5016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5938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3D9E4-E37F-967A-445D-8AD13B8A1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0C85976F-AE51-02AE-A17F-31D1F9A4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36625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en-US" sz="3600" dirty="0"/>
              <a:t>   Result</a:t>
            </a: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D8A417E8-4DE6-C5C9-AFFE-F119075CE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35" y="1413063"/>
            <a:ext cx="74009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 sz="3200" dirty="0">
              <a:latin typeface="Calibri" panose="020F0502020204030204" pitchFamily="34" charset="0"/>
            </a:endParaRPr>
          </a:p>
          <a:p>
            <a:pPr eaLnBrk="1" hangingPunct="1"/>
            <a:endParaRPr lang="en-US" altLang="en-US" sz="3200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51274E-1983-34D2-EF1F-3BD942EBB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311" y="1052736"/>
            <a:ext cx="2220466" cy="4991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0951A3-DF69-7A36-66BD-B32F12672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9247" y="1071787"/>
            <a:ext cx="2184801" cy="4972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DD0C1-1CA7-E4DC-0325-65B3B6F07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152" y="1091517"/>
            <a:ext cx="2248016" cy="4977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0457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DD9DB-AA34-B9F9-C601-2EDAA7102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38280004-6FF8-AA99-E1E3-FC9B4C37F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36625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en-US" sz="3600" dirty="0"/>
              <a:t>   Result</a:t>
            </a: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A31A6011-708C-E4E9-DCBA-5DAED7A67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35" y="1413063"/>
            <a:ext cx="74009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 sz="3200" dirty="0">
              <a:latin typeface="Calibri" panose="020F0502020204030204" pitchFamily="34" charset="0"/>
            </a:endParaRPr>
          </a:p>
          <a:p>
            <a:pPr eaLnBrk="1" hangingPunct="1"/>
            <a:endParaRPr lang="en-US" altLang="en-US" sz="3200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757E19-6F76-3BC3-1EB1-1BFC53658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1060442"/>
            <a:ext cx="2248016" cy="4975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A3497F-52B1-1E1B-5EBB-573991EDB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9382" y="1071787"/>
            <a:ext cx="2244531" cy="4972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E66913-0242-3BB2-BB27-A6FDCB568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2242" y="1071787"/>
            <a:ext cx="2243835" cy="5016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9912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3117B-2FF9-0E64-D9F8-CAD340E7A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8188D14C-3175-1A26-4686-F54BCE5D6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36625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en-US" sz="3600" dirty="0"/>
              <a:t>   Result</a:t>
            </a: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D5D432A7-7CEA-0E23-1689-4B7FBD073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35" y="1413063"/>
            <a:ext cx="74009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 sz="3200" dirty="0">
              <a:latin typeface="Calibri" panose="020F0502020204030204" pitchFamily="34" charset="0"/>
            </a:endParaRPr>
          </a:p>
          <a:p>
            <a:pPr eaLnBrk="1" hangingPunct="1"/>
            <a:endParaRPr lang="en-US" altLang="en-US" sz="3200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7990A-1D7F-E3DC-34BD-973343EFB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723" y="1112600"/>
            <a:ext cx="2245166" cy="4975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7487D1-45DE-981F-7EA1-B10BE2558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2040" y="1112600"/>
            <a:ext cx="2243835" cy="5016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038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400B4-AA20-314C-710B-8D1090D29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31250E35-577A-83C5-EE7F-353987BDC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36625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en-US" sz="3600" dirty="0"/>
              <a:t>   Result</a:t>
            </a: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6EAF1D8A-A88E-3FCE-C436-C91AFF610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35" y="1413063"/>
            <a:ext cx="74009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 sz="3200" dirty="0">
              <a:latin typeface="Calibri" panose="020F0502020204030204" pitchFamily="34" charset="0"/>
            </a:endParaRPr>
          </a:p>
          <a:p>
            <a:pPr eaLnBrk="1" hangingPunct="1"/>
            <a:endParaRPr lang="en-US" altLang="en-US" sz="3200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9617E8-FF7A-A744-7536-292BB0880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799" y="1060442"/>
            <a:ext cx="2239489" cy="4975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C205D8-ECF3-8E0A-2C3C-16CD3461C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3893" y="1071787"/>
            <a:ext cx="2215508" cy="4972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264D65-1EED-4517-6B64-057C4678D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2242" y="1151400"/>
            <a:ext cx="2243835" cy="4857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12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8E4EC-C608-966F-861B-CBAC321FF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343A3AA6-8A1E-3382-DA0E-1505AB6E6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36625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en-US" sz="3600" dirty="0"/>
              <a:t>   Result</a:t>
            </a: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8CAAF37E-79F0-C1CC-28B2-E687B90C2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35" y="1413063"/>
            <a:ext cx="74009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 sz="3200" dirty="0">
              <a:latin typeface="Calibri" panose="020F0502020204030204" pitchFamily="34" charset="0"/>
            </a:endParaRPr>
          </a:p>
          <a:p>
            <a:pPr eaLnBrk="1" hangingPunct="1"/>
            <a:endParaRPr lang="en-US" altLang="en-US" sz="3200" dirty="0">
              <a:latin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02FF2A-6525-7398-A49B-32DA4E796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799" y="1108748"/>
            <a:ext cx="2239489" cy="4879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F319F8-897E-F883-80CA-00812610A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3893" y="1105945"/>
            <a:ext cx="2215508" cy="4903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A69893-2D29-2216-0C8E-55B7034D3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0588" y="1151400"/>
            <a:ext cx="2227143" cy="4857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52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6EBC2821-4E7F-39F9-A6BF-A0149DD26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2252"/>
            <a:ext cx="9144000" cy="1143000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References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99930-C51F-4549-A82E-9238E8690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33" y="1578935"/>
            <a:ext cx="7362654" cy="4084574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Zhiwei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N. Jie, "Research on network security of VPN technology", Ieeexplore-ieee-org.proxy.mau.se, 2022.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Thomala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(2022). China: number of Facebook users 2023 | Statista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 February 2021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Wilson, J.,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McLuskie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&amp; Bayne, E. (2020). Investigation into the security and privacy of iOS VPN applications | Proceedings of the 15th International Conference on Availability, Reliability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Securit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 February 2022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B35B704-9BC7-B4B6-C8E1-052E3827ABA4}"/>
              </a:ext>
            </a:extLst>
          </p:cNvPr>
          <p:cNvSpPr/>
          <p:nvPr/>
        </p:nvSpPr>
        <p:spPr>
          <a:xfrm>
            <a:off x="2286000" y="2057400"/>
            <a:ext cx="4343400" cy="2800767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800" b="1" dirty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Thank You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>
            <a:extLst>
              <a:ext uri="{FF2B5EF4-FFF2-40B4-BE49-F238E27FC236}">
                <a16:creationId xmlns:a16="http://schemas.microsoft.com/office/drawing/2014/main" id="{4A12757E-F092-C127-38BE-E8D09D4F8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FFFF00"/>
          </a:solidFill>
        </p:spPr>
        <p:txBody>
          <a:bodyPr/>
          <a:lstStyle/>
          <a:p>
            <a:pPr algn="l" eaLnBrk="1" hangingPunct="1"/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Introduction</a:t>
            </a:r>
          </a:p>
        </p:txBody>
      </p:sp>
      <p:sp>
        <p:nvSpPr>
          <p:cNvPr id="6146" name="Content Placeholder 2">
            <a:extLst>
              <a:ext uri="{FF2B5EF4-FFF2-40B4-BE49-F238E27FC236}">
                <a16:creationId xmlns:a16="http://schemas.microsoft.com/office/drawing/2014/main" id="{43D4E610-6152-9F9B-1783-8D5981922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654630"/>
            <a:ext cx="8201025" cy="459105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Char char="Ø"/>
            </a:pPr>
            <a:r>
              <a:rPr lang="en-I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VPN ?</a:t>
            </a:r>
          </a:p>
          <a:p>
            <a:pPr marL="0" indent="0" algn="just" eaLnBrk="1" hangingPunct="1">
              <a:buNone/>
            </a:pPr>
            <a:r>
              <a:rPr lang="en-I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C9937E-4438-604B-8405-935A1770CE0B}"/>
              </a:ext>
            </a:extLst>
          </p:cNvPr>
          <p:cNvSpPr txBox="1"/>
          <p:nvPr/>
        </p:nvSpPr>
        <p:spPr>
          <a:xfrm>
            <a:off x="755576" y="2780928"/>
            <a:ext cx="8201024" cy="95410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VPN stand for the Virtual Private Network.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VPN is a secure tunnel between your device and the internet 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two private networks connected on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internet.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89A22-D74C-ECBC-1133-095788032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005300"/>
            <a:ext cx="7168347" cy="15904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00A78-E56B-C64B-98A6-6A2FB0F1D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04" y="0"/>
            <a:ext cx="9114096" cy="936398"/>
          </a:xfrm>
          <a:solidFill>
            <a:srgbClr val="FFFF00"/>
          </a:solidFill>
        </p:spPr>
        <p:txBody>
          <a:bodyPr/>
          <a:lstStyle/>
          <a:p>
            <a:r>
              <a:rPr lang="en-IN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680BA-0457-754D-8664-D60E281A9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" y="1472066"/>
            <a:ext cx="8060872" cy="42508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Uses of VPN</a:t>
            </a:r>
          </a:p>
          <a:p>
            <a:pPr marL="0" indent="0"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privacy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Anonymous Browsing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Torrenting and File Sharing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Bandwidth Throttling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33036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584567A2-01E0-2265-F9A5-C6150676E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Objectives of Project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09E02-FF2A-CF4E-90A8-61FA91419800}"/>
              </a:ext>
            </a:extLst>
          </p:cNvPr>
          <p:cNvSpPr txBox="1"/>
          <p:nvPr/>
        </p:nvSpPr>
        <p:spPr>
          <a:xfrm>
            <a:off x="0" y="1772816"/>
            <a:ext cx="8316416" cy="313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3683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To d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evelop a user-friendly VPN application using Flutter, REST APIs</a:t>
            </a:r>
          </a:p>
          <a:p>
            <a:pPr marL="742950" marR="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368300" algn="l"/>
              </a:tabLst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To develop o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pen VPN protocol.</a:t>
            </a:r>
          </a:p>
          <a:p>
            <a:pPr marL="742950" marR="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3683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To optimize performance for seamless browsing experiences on various devices.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45000"/>
              </a:lnSpc>
              <a:buFont typeface="+mj-lt"/>
              <a:buAutoNum type="arabicPeriod"/>
              <a:tabLst>
                <a:tab pos="368300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To bridge the gap between free and premium VPN services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and 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offering accessible and secure online privacy solutions.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368300" algn="l"/>
              </a:tabLs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E84B7DFD-7BDE-E7AC-FB22-8354EE1D4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22338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</a:t>
            </a:r>
          </a:p>
        </p:txBody>
      </p:sp>
      <p:pic>
        <p:nvPicPr>
          <p:cNvPr id="2" name="table">
            <a:extLst>
              <a:ext uri="{FF2B5EF4-FFF2-40B4-BE49-F238E27FC236}">
                <a16:creationId xmlns:a16="http://schemas.microsoft.com/office/drawing/2014/main" id="{8004288E-2BAB-54A2-055A-C169CD399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682" y="1052736"/>
            <a:ext cx="8354636" cy="5142703"/>
          </a:xfrm>
          <a:prstGeom prst="rect">
            <a:avLst/>
          </a:prstGeom>
        </p:spPr>
      </p:pic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5C7783FF-B72C-C34D-2F8D-56FEB8AFB3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1536115"/>
              </p:ext>
            </p:extLst>
          </p:nvPr>
        </p:nvGraphicFramePr>
        <p:xfrm>
          <a:off x="267128" y="1037690"/>
          <a:ext cx="8482190" cy="5768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6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8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79142">
                <a:tc>
                  <a:txBody>
                    <a:bodyPr/>
                    <a:lstStyle/>
                    <a:p>
                      <a:r>
                        <a:rPr lang="en-US" sz="1800" dirty="0"/>
                        <a:t>Sr. NO </a:t>
                      </a:r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Details</a:t>
                      </a:r>
                      <a:r>
                        <a:rPr lang="en-US" sz="1800" baseline="0" dirty="0"/>
                        <a:t> of Papers</a:t>
                      </a:r>
                      <a:endParaRPr lang="en-US" sz="1800" dirty="0"/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Publisher</a:t>
                      </a:r>
                    </a:p>
                    <a:p>
                      <a:endParaRPr lang="en-US" sz="1800" dirty="0"/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Work</a:t>
                      </a:r>
                      <a:r>
                        <a:rPr lang="en-US" sz="1800" baseline="0" dirty="0"/>
                        <a:t> reported </a:t>
                      </a:r>
                      <a:endParaRPr lang="en-US" sz="1800" dirty="0"/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Research Gaps identified </a:t>
                      </a:r>
                    </a:p>
                  </a:txBody>
                  <a:tcPr marL="91439" marR="91439" marT="45714" marB="4571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134">
                <a:tc>
                  <a:txBody>
                    <a:bodyPr/>
                    <a:lstStyle/>
                    <a:p>
                      <a:r>
                        <a:rPr lang="en-IN" sz="1800" dirty="0"/>
                        <a:t>1</a:t>
                      </a:r>
                      <a:r>
                        <a:rPr lang="en-US" sz="1800" dirty="0"/>
                        <a:t>.</a:t>
                      </a:r>
                      <a:endParaRPr lang="en-IN" sz="1800" dirty="0"/>
                    </a:p>
                    <a:p>
                      <a:endParaRPr lang="en-IN" sz="1800" dirty="0"/>
                    </a:p>
                    <a:p>
                      <a:endParaRPr lang="en-IN" sz="1800" dirty="0"/>
                    </a:p>
                    <a:p>
                      <a:endParaRPr lang="en-IN" sz="1800" dirty="0"/>
                    </a:p>
                    <a:p>
                      <a:endParaRPr lang="en-IN" sz="1800" dirty="0"/>
                    </a:p>
                    <a:p>
                      <a:endParaRPr lang="en-IN" sz="1800" dirty="0"/>
                    </a:p>
                    <a:p>
                      <a:endParaRPr lang="en-IN" sz="1800" dirty="0"/>
                    </a:p>
                    <a:p>
                      <a:endParaRPr lang="en-IN" sz="1800" dirty="0"/>
                    </a:p>
                    <a:p>
                      <a:r>
                        <a:rPr lang="en-IN" sz="1800" dirty="0"/>
                        <a:t>2. </a:t>
                      </a:r>
                      <a:endParaRPr lang="en-US" sz="1800" dirty="0"/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Analysis of Security Virtual Private Network (VPN) Using OpenVPN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2022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aseline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800" b="0" i="0" u="none" strike="noStrike" kern="1200" baseline="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“Virtual Private Network: A Study of its Various Aspects”, presented by NIC MP Officers in IEEE International Conference (ICICAT- 2023)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aseline="0" dirty="0"/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Research Gate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ICICAT-2023</a:t>
                      </a:r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Reports on how the use of VPN is promoted to enhance data secure transfer with integrity and confidentially.</a:t>
                      </a:r>
                    </a:p>
                    <a:p>
                      <a:endParaRPr lang="en-US" sz="1800" dirty="0"/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r>
                        <a:rPr lang="en-IN" sz="18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High cost of VPN services for the user</a:t>
                      </a:r>
                    </a:p>
                    <a:p>
                      <a:r>
                        <a:rPr lang="en-IN" sz="18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Due to this less usage of VPN for the</a:t>
                      </a:r>
                    </a:p>
                    <a:p>
                      <a:r>
                        <a:rPr lang="en-IN" sz="1800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general user.  </a:t>
                      </a:r>
                    </a:p>
                  </a:txBody>
                  <a:tcPr marL="91439" marR="91439" marT="45714" marB="4571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endParaRPr lang="en-US" sz="1800" baseline="0" dirty="0"/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endParaRPr lang="en-US" sz="1800" baseline="0" dirty="0"/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9" marR="91439" marT="45714" marB="4571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39" marR="91439" marT="45714" marB="4571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3">
            <a:extLst>
              <a:ext uri="{FF2B5EF4-FFF2-40B4-BE49-F238E27FC236}">
                <a16:creationId xmlns:a16="http://schemas.microsoft.com/office/drawing/2014/main" id="{F17C577A-01B5-60C2-C4A7-64744B3D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36625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Flowchart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A58DE1-5E68-CD23-395A-4A68E02AF127}"/>
              </a:ext>
            </a:extLst>
          </p:cNvPr>
          <p:cNvSpPr/>
          <p:nvPr/>
        </p:nvSpPr>
        <p:spPr>
          <a:xfrm>
            <a:off x="3131840" y="1124744"/>
            <a:ext cx="1152128" cy="4320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36338E-5434-D88D-0716-167D24F27874}"/>
              </a:ext>
            </a:extLst>
          </p:cNvPr>
          <p:cNvSpPr/>
          <p:nvPr/>
        </p:nvSpPr>
        <p:spPr>
          <a:xfrm>
            <a:off x="2555776" y="1696542"/>
            <a:ext cx="2304256" cy="648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Identify Current VPN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6C94B-6343-D965-2145-4A7138D04A40}"/>
              </a:ext>
            </a:extLst>
          </p:cNvPr>
          <p:cNvSpPr/>
          <p:nvPr/>
        </p:nvSpPr>
        <p:spPr>
          <a:xfrm>
            <a:off x="2776359" y="2560780"/>
            <a:ext cx="2016224" cy="648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Security 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579130-C863-432B-6254-F857C8763978}"/>
              </a:ext>
            </a:extLst>
          </p:cNvPr>
          <p:cNvSpPr/>
          <p:nvPr/>
        </p:nvSpPr>
        <p:spPr>
          <a:xfrm>
            <a:off x="2445440" y="3345653"/>
            <a:ext cx="2524927" cy="648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Feature Enhancement Planning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1C23C6-DD34-57CA-2A63-8D216A2971D6}"/>
              </a:ext>
            </a:extLst>
          </p:cNvPr>
          <p:cNvSpPr/>
          <p:nvPr/>
        </p:nvSpPr>
        <p:spPr>
          <a:xfrm>
            <a:off x="2767153" y="4199019"/>
            <a:ext cx="2016224" cy="648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Security Feature Implementation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C29662-0F04-D8A5-D1D4-165D370FE696}"/>
              </a:ext>
            </a:extLst>
          </p:cNvPr>
          <p:cNvSpPr/>
          <p:nvPr/>
        </p:nvSpPr>
        <p:spPr>
          <a:xfrm>
            <a:off x="2767153" y="5006562"/>
            <a:ext cx="2016224" cy="648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 Experience Enhancement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4818C6-626C-A832-E257-36C39D3AA774}"/>
              </a:ext>
            </a:extLst>
          </p:cNvPr>
          <p:cNvSpPr/>
          <p:nvPr/>
        </p:nvSpPr>
        <p:spPr>
          <a:xfrm>
            <a:off x="2767153" y="5877272"/>
            <a:ext cx="2016224" cy="648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229C2D-CD4F-DA8D-DB0F-18DB449B6187}"/>
              </a:ext>
            </a:extLst>
          </p:cNvPr>
          <p:cNvSpPr/>
          <p:nvPr/>
        </p:nvSpPr>
        <p:spPr>
          <a:xfrm>
            <a:off x="5508104" y="3429000"/>
            <a:ext cx="2016224" cy="648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Testing And 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C77DDC-76A9-7BF0-0A50-7D8070F1F52A}"/>
              </a:ext>
            </a:extLst>
          </p:cNvPr>
          <p:cNvSpPr/>
          <p:nvPr/>
        </p:nvSpPr>
        <p:spPr>
          <a:xfrm>
            <a:off x="5487378" y="4200128"/>
            <a:ext cx="2016224" cy="6480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Feedback Collection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6606C5-43F0-D47E-E9DB-9B2EF728FB4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3707904" y="1556792"/>
            <a:ext cx="0" cy="13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14238A0-D16C-CDB0-86E9-3AEAD79DA59E}"/>
              </a:ext>
            </a:extLst>
          </p:cNvPr>
          <p:cNvCxnSpPr>
            <a:cxnSpLocks/>
          </p:cNvCxnSpPr>
          <p:nvPr/>
        </p:nvCxnSpPr>
        <p:spPr>
          <a:xfrm>
            <a:off x="3775265" y="2368110"/>
            <a:ext cx="0" cy="192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ED2593F-DC7A-BEC6-05C6-6F112F45490B}"/>
              </a:ext>
            </a:extLst>
          </p:cNvPr>
          <p:cNvCxnSpPr>
            <a:cxnSpLocks/>
          </p:cNvCxnSpPr>
          <p:nvPr/>
        </p:nvCxnSpPr>
        <p:spPr>
          <a:xfrm>
            <a:off x="3740595" y="5737522"/>
            <a:ext cx="0" cy="13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5BE7FA9-28FA-36FC-87A0-4F7284FD1031}"/>
              </a:ext>
            </a:extLst>
          </p:cNvPr>
          <p:cNvCxnSpPr>
            <a:cxnSpLocks/>
          </p:cNvCxnSpPr>
          <p:nvPr/>
        </p:nvCxnSpPr>
        <p:spPr>
          <a:xfrm>
            <a:off x="3784471" y="4866812"/>
            <a:ext cx="0" cy="13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6535EC-8FE7-13D4-E35A-3C384178A196}"/>
              </a:ext>
            </a:extLst>
          </p:cNvPr>
          <p:cNvCxnSpPr>
            <a:cxnSpLocks/>
          </p:cNvCxnSpPr>
          <p:nvPr/>
        </p:nvCxnSpPr>
        <p:spPr>
          <a:xfrm>
            <a:off x="3775265" y="3208852"/>
            <a:ext cx="0" cy="13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C8A1D6-DD9B-B7B0-D2A5-904C6A2D8A2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970367" y="3669689"/>
            <a:ext cx="537737" cy="83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121AEA-B3D1-6249-B591-C6E23F690D2F}"/>
              </a:ext>
            </a:extLst>
          </p:cNvPr>
          <p:cNvCxnSpPr>
            <a:cxnSpLocks/>
            <a:stCxn id="16" idx="1"/>
            <a:endCxn id="10" idx="3"/>
          </p:cNvCxnSpPr>
          <p:nvPr/>
        </p:nvCxnSpPr>
        <p:spPr>
          <a:xfrm flipH="1" flipV="1">
            <a:off x="4783377" y="4523055"/>
            <a:ext cx="704001" cy="1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6C5D2-5D96-0E3D-7BCB-4520CE8CD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ECF6CB9D-6594-0956-0A51-1DB9CAB6D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36625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en-US" sz="3600" dirty="0"/>
              <a:t>   </a:t>
            </a:r>
            <a:r>
              <a:rPr lang="en-US" altLang="en-US" sz="3600" dirty="0" err="1"/>
              <a:t>pubspec.yaml</a:t>
            </a:r>
            <a:r>
              <a:rPr lang="en-US" altLang="en-US" sz="3600" dirty="0"/>
              <a:t>(dependencies)</a:t>
            </a: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78DAD06A-F339-C15A-336B-4CD3E5116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35" y="1413063"/>
            <a:ext cx="74009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 sz="3200" dirty="0">
              <a:latin typeface="Calibri" panose="020F0502020204030204" pitchFamily="34" charset="0"/>
            </a:endParaRPr>
          </a:p>
          <a:p>
            <a:pPr eaLnBrk="1" hangingPunct="1"/>
            <a:endParaRPr lang="en-US" altLang="en-US" sz="3200" dirty="0">
              <a:latin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E80D8-A2DB-CF48-C4AC-2FC8E1E666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52"/>
          <a:stretch/>
        </p:blipFill>
        <p:spPr>
          <a:xfrm>
            <a:off x="395535" y="1268760"/>
            <a:ext cx="3024337" cy="5040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489BF0-1EC2-669F-0A1F-1F0AD844F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287" y="1268760"/>
            <a:ext cx="491388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86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22DBF-2C68-2543-25AD-5552CFCE3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C77FEFF2-0B91-CF00-A1AD-14602094C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36625"/>
          </a:xfrm>
          <a:solidFill>
            <a:srgbClr val="FFFF00"/>
          </a:solidFill>
        </p:spPr>
        <p:txBody>
          <a:bodyPr/>
          <a:lstStyle/>
          <a:p>
            <a:pPr eaLnBrk="1" hangingPunct="1"/>
            <a:r>
              <a:rPr lang="en-US" altLang="en-US" sz="3600" dirty="0"/>
              <a:t>   Home Controller</a:t>
            </a:r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033C1B55-48D1-14A9-3FCD-4625DF4F2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35" y="1413063"/>
            <a:ext cx="74009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 sz="3200" dirty="0">
              <a:latin typeface="Calibri" panose="020F0502020204030204" pitchFamily="34" charset="0"/>
            </a:endParaRPr>
          </a:p>
          <a:p>
            <a:pPr eaLnBrk="1" hangingPunct="1"/>
            <a:endParaRPr lang="en-US" altLang="en-US" sz="3200" dirty="0">
              <a:latin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5F052-FEB6-2C61-6B4E-70121EACA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193" y="1222161"/>
            <a:ext cx="5794483" cy="3237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34742-FFA8-C83D-662A-F826CFEA7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8184" y="2490281"/>
            <a:ext cx="2714083" cy="39389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52A894-C63E-E57E-3837-DDB3EF6F7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3" y="4987174"/>
            <a:ext cx="5794483" cy="340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A3873A-3E81-6B40-8C4B-3CCCF693443A}"/>
              </a:ext>
            </a:extLst>
          </p:cNvPr>
          <p:cNvSpPr txBox="1"/>
          <p:nvPr/>
        </p:nvSpPr>
        <p:spPr>
          <a:xfrm>
            <a:off x="804174" y="5486136"/>
            <a:ext cx="297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64 to string conversion </a:t>
            </a:r>
          </a:p>
        </p:txBody>
      </p:sp>
    </p:spTree>
    <p:extLst>
      <p:ext uri="{BB962C8B-B14F-4D97-AF65-F5344CB8AC3E}">
        <p14:creationId xmlns:p14="http://schemas.microsoft.com/office/powerpoint/2010/main" val="4028549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2039</TotalTime>
  <Words>515</Words>
  <Application>Microsoft Office PowerPoint</Application>
  <PresentationFormat>On-screen Show (4:3)</PresentationFormat>
  <Paragraphs>107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Wingdings</vt:lpstr>
      <vt:lpstr>Office Theme</vt:lpstr>
      <vt:lpstr>   Delivered By:  Group A-6 7th Sem CE(A)  Under Guidance of:  Prof. H. S. Belsare  Assistant Professor   Department of Computer Engineering  Bapurao Deshmukh College of Engineering, Sewagram Academic Year : 2023-24  </vt:lpstr>
      <vt:lpstr>   Contents</vt:lpstr>
      <vt:lpstr>  Introduction</vt:lpstr>
      <vt:lpstr>  Introduction </vt:lpstr>
      <vt:lpstr>   Objectives of Project Work</vt:lpstr>
      <vt:lpstr>    Literature Review </vt:lpstr>
      <vt:lpstr>    Flowchart</vt:lpstr>
      <vt:lpstr>   pubspec.yaml(dependencies)</vt:lpstr>
      <vt:lpstr>   Home Controller</vt:lpstr>
      <vt:lpstr>  Location Controller</vt:lpstr>
      <vt:lpstr>   Lottie Animations</vt:lpstr>
      <vt:lpstr>  Api.dart</vt:lpstr>
      <vt:lpstr>   Converting csv to json file</vt:lpstr>
      <vt:lpstr>  Timer</vt:lpstr>
      <vt:lpstr>   Hive Database(For cache storage)</vt:lpstr>
      <vt:lpstr>   Home Screen</vt:lpstr>
      <vt:lpstr>  Home Screen-2</vt:lpstr>
      <vt:lpstr>  Light Theme/Dark Theme:</vt:lpstr>
      <vt:lpstr>   Network Card/ ip details.dart</vt:lpstr>
      <vt:lpstr>   Network Test Screen </vt:lpstr>
      <vt:lpstr>   Splash Screen</vt:lpstr>
      <vt:lpstr>   Result</vt:lpstr>
      <vt:lpstr>   Result</vt:lpstr>
      <vt:lpstr>   Result</vt:lpstr>
      <vt:lpstr>   Result</vt:lpstr>
      <vt:lpstr>   Result</vt:lpstr>
      <vt:lpstr>   Result</vt:lpstr>
      <vt:lpstr>    References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Kevin Hickey</dc:creator>
  <cp:lastModifiedBy>Pratham Singh Chouhan</cp:lastModifiedBy>
  <cp:revision>183</cp:revision>
  <dcterms:created xsi:type="dcterms:W3CDTF">2010-06-24T14:41:07Z</dcterms:created>
  <dcterms:modified xsi:type="dcterms:W3CDTF">2024-03-03T18:58:25Z</dcterms:modified>
</cp:coreProperties>
</file>